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1" r:id="rId7"/>
    <p:sldId id="267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6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79B69-A717-4868-A3AE-FD4CC36D2415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1DE78-2E57-4FE7-81BA-AD1662760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7E0B-FA5E-4193-A8EB-683F3664D519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0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62D4-5CDD-4330-AFD8-0FECAD83747E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E701-102D-47B7-AFAD-A7C5EFD08DF3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8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1513-6DB4-4C4B-BF4B-F94AFECE48A6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7E1E-C899-40FF-B112-D291308C59E8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13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5A79-06D2-460A-BEE7-490549D81A9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5D14-C5F9-4EF0-B3F2-4F254B486534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5E500-E771-4FCE-B9F6-412784DCD55D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2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E80F-7885-4C95-96E6-CB27E973FB7B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990DCC-753E-4107-8E4E-9688A269C0CF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9635-5ED5-4EAB-BC7F-857BB781559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2678CF-F903-4892-8973-F7A76E549E6F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80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1BA6CE-AF5D-49D1-7C62-38F801EAF918}"/>
              </a:ext>
            </a:extLst>
          </p:cNvPr>
          <p:cNvSpPr txBox="1"/>
          <p:nvPr/>
        </p:nvSpPr>
        <p:spPr>
          <a:xfrm>
            <a:off x="1626781" y="2721114"/>
            <a:ext cx="9292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INTRODUCTION TO ARM ARCHITECTURE</a:t>
            </a:r>
          </a:p>
        </p:txBody>
      </p:sp>
      <p:pic>
        <p:nvPicPr>
          <p:cNvPr id="6" name="Picture 5" descr="A logo with a lightning bolt&#10;&#10;AI-generated content may be incorrect.">
            <a:extLst>
              <a:ext uri="{FF2B5EF4-FFF2-40B4-BE49-F238E27FC236}">
                <a16:creationId xmlns:a16="http://schemas.microsoft.com/office/drawing/2014/main" id="{C658231D-40BD-F61D-6BC4-EC327E3B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39" y="4411337"/>
            <a:ext cx="1903863" cy="19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FD4-50AF-5B2A-6232-66CD1920953B}"/>
              </a:ext>
            </a:extLst>
          </p:cNvPr>
          <p:cNvSpPr txBox="1">
            <a:spLocks/>
          </p:cNvSpPr>
          <p:nvPr/>
        </p:nvSpPr>
        <p:spPr>
          <a:xfrm>
            <a:off x="340242" y="274638"/>
            <a:ext cx="8017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Popular ARM-Based Microcontroller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B3865-9A63-BD0C-3F67-2F5616C09EE5}"/>
              </a:ext>
            </a:extLst>
          </p:cNvPr>
          <p:cNvSpPr txBox="1">
            <a:spLocks/>
          </p:cNvSpPr>
          <p:nvPr/>
        </p:nvSpPr>
        <p:spPr>
          <a:xfrm>
            <a:off x="510363" y="5441277"/>
            <a:ext cx="7505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Arduino </a:t>
            </a:r>
            <a:r>
              <a:rPr lang="en-US" b="1" dirty="0" err="1"/>
              <a:t>Portenta</a:t>
            </a:r>
            <a:r>
              <a:rPr lang="en-US" b="1" dirty="0"/>
              <a:t> </a:t>
            </a:r>
            <a:r>
              <a:rPr lang="en-US" b="1" dirty="0"/>
              <a:t>H7: </a:t>
            </a:r>
            <a:r>
              <a:rPr lang="en-US" dirty="0"/>
              <a:t>Cortex-M7/M4 dual-core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99A9B-EE07-69D8-5A06-960B6DEBCA94}"/>
              </a:ext>
            </a:extLst>
          </p:cNvPr>
          <p:cNvSpPr txBox="1"/>
          <p:nvPr/>
        </p:nvSpPr>
        <p:spPr>
          <a:xfrm>
            <a:off x="510363" y="1236464"/>
            <a:ext cx="8293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STM32 (STMicroelectronics):  </a:t>
            </a:r>
            <a:r>
              <a:rPr lang="en-US" dirty="0"/>
              <a:t>Cortex-M0/M3/M4/M7, wide range of </a:t>
            </a:r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2B727-75FB-236B-F35F-FB3EABE9B049}"/>
              </a:ext>
            </a:extLst>
          </p:cNvPr>
          <p:cNvSpPr txBox="1"/>
          <p:nvPr/>
        </p:nvSpPr>
        <p:spPr>
          <a:xfrm>
            <a:off x="510363" y="2316203"/>
            <a:ext cx="8293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NXP i.MX RT (Cortex-M7</a:t>
            </a:r>
            <a:r>
              <a:rPr lang="en-US" b="1" dirty="0" smtClean="0"/>
              <a:t>)</a:t>
            </a:r>
            <a:r>
              <a:rPr lang="en-US" dirty="0"/>
              <a:t>: High-performance crossover MCUs for real-time </a:t>
            </a:r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7F3A9-AAD5-9784-B12D-63958BC54DFC}"/>
              </a:ext>
            </a:extLst>
          </p:cNvPr>
          <p:cNvSpPr txBox="1"/>
          <p:nvPr/>
        </p:nvSpPr>
        <p:spPr>
          <a:xfrm>
            <a:off x="510363" y="3398437"/>
            <a:ext cx="7219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ESP32 (</a:t>
            </a:r>
            <a:r>
              <a:rPr lang="en-US" b="1" dirty="0" err="1"/>
              <a:t>Espressif</a:t>
            </a:r>
            <a:r>
              <a:rPr lang="en-US" b="1" dirty="0"/>
              <a:t>): </a:t>
            </a:r>
            <a:r>
              <a:rPr lang="en-US" dirty="0"/>
              <a:t>Dual-core Cortex-M, Wi-Fi/Bluetooth for IoT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63B1B-0988-127C-FF81-BF468DA55713}"/>
              </a:ext>
            </a:extLst>
          </p:cNvPr>
          <p:cNvSpPr txBox="1"/>
          <p:nvPr/>
        </p:nvSpPr>
        <p:spPr>
          <a:xfrm>
            <a:off x="510363" y="4635300"/>
            <a:ext cx="721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Raspberry Pi Pico: </a:t>
            </a:r>
            <a:r>
              <a:rPr lang="en-US" dirty="0"/>
              <a:t>Dual-core Cortex-M0+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3E7305-83A0-3641-B44F-D02DF564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3060274"/>
            <a:ext cx="1264489" cy="1264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07AAD-260B-0F5C-2130-4E8F78C2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3066"/>
          <a:stretch>
            <a:fillRect/>
          </a:stretch>
        </p:blipFill>
        <p:spPr>
          <a:xfrm>
            <a:off x="8804299" y="3380878"/>
            <a:ext cx="1566330" cy="1328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596B6-B57D-2C24-9B0E-7B0FF9B6B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013" y="4884924"/>
            <a:ext cx="1256042" cy="1079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EFAFF-E58E-4112-C3E2-8B58224A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0642" y="2089050"/>
            <a:ext cx="1281862" cy="7691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7E384A-62AE-2019-4542-F79847191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0458" y="4345698"/>
            <a:ext cx="984849" cy="98484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C110051-0855-689D-2BED-0324A6F5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12288" r="13802"/>
          <a:stretch/>
        </p:blipFill>
        <p:spPr>
          <a:xfrm>
            <a:off x="8489366" y="1183094"/>
            <a:ext cx="1524835" cy="15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3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2C8B-9EC7-1E61-16DB-976519B9C6C0}"/>
              </a:ext>
            </a:extLst>
          </p:cNvPr>
          <p:cNvSpPr txBox="1">
            <a:spLocks/>
          </p:cNvSpPr>
          <p:nvPr/>
        </p:nvSpPr>
        <p:spPr>
          <a:xfrm>
            <a:off x="233916" y="378811"/>
            <a:ext cx="535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Challenges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DB1A-58E3-B5C9-7F3A-79EC4AB4E905}"/>
              </a:ext>
            </a:extLst>
          </p:cNvPr>
          <p:cNvSpPr txBox="1">
            <a:spLocks/>
          </p:cNvSpPr>
          <p:nvPr/>
        </p:nvSpPr>
        <p:spPr>
          <a:xfrm>
            <a:off x="463953" y="4281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Real-Time </a:t>
            </a: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05941-8AAF-EA7E-1BA2-F727F74A1544}"/>
              </a:ext>
            </a:extLst>
          </p:cNvPr>
          <p:cNvSpPr txBox="1"/>
          <p:nvPr/>
        </p:nvSpPr>
        <p:spPr>
          <a:xfrm>
            <a:off x="463953" y="1456436"/>
            <a:ext cx="649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Complexity in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251B7-B619-6857-AC71-B536156C4AEC}"/>
              </a:ext>
            </a:extLst>
          </p:cNvPr>
          <p:cNvSpPr txBox="1"/>
          <p:nvPr/>
        </p:nvSpPr>
        <p:spPr>
          <a:xfrm>
            <a:off x="463953" y="2397976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Power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DBB6D-BD72-F06F-4A06-DC8365843858}"/>
              </a:ext>
            </a:extLst>
          </p:cNvPr>
          <p:cNvSpPr txBox="1"/>
          <p:nvPr/>
        </p:nvSpPr>
        <p:spPr>
          <a:xfrm>
            <a:off x="463953" y="3339516"/>
            <a:ext cx="6666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Toolchain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33E873-3D32-D372-03D8-3A7336CD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6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5DD1E70-4132-6011-D486-DE05B6A0D2F9}"/>
              </a:ext>
            </a:extLst>
          </p:cNvPr>
          <p:cNvSpPr txBox="1">
            <a:spLocks/>
          </p:cNvSpPr>
          <p:nvPr/>
        </p:nvSpPr>
        <p:spPr>
          <a:xfrm>
            <a:off x="191386" y="115149"/>
            <a:ext cx="549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/>
            </a:lvl1pPr>
          </a:lstStyle>
          <a:p>
            <a:r>
              <a:rPr lang="en-US" sz="3200" dirty="0"/>
              <a:t>Definition of ARM Architecture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ACE927-E784-0B1E-4285-128022DC31F8}"/>
              </a:ext>
            </a:extLst>
          </p:cNvPr>
          <p:cNvSpPr txBox="1">
            <a:spLocks/>
          </p:cNvSpPr>
          <p:nvPr/>
        </p:nvSpPr>
        <p:spPr>
          <a:xfrm>
            <a:off x="497070" y="4812837"/>
            <a:ext cx="7246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Enables customization without altering core hardware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D3790-E0F5-DA4E-690F-B952CA1DDF1E}"/>
              </a:ext>
            </a:extLst>
          </p:cNvPr>
          <p:cNvSpPr txBox="1"/>
          <p:nvPr/>
        </p:nvSpPr>
        <p:spPr>
          <a:xfrm>
            <a:off x="497070" y="1003015"/>
            <a:ext cx="8355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ARM (Advanced RISC Machine): A family of Reduced Instruction Set Computer (RISC) architectures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8F3AD-D9BF-2DC8-F059-29A344390125}"/>
              </a:ext>
            </a:extLst>
          </p:cNvPr>
          <p:cNvSpPr txBox="1"/>
          <p:nvPr/>
        </p:nvSpPr>
        <p:spPr>
          <a:xfrm>
            <a:off x="497070" y="3536525"/>
            <a:ext cx="8004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Widely used in microcontrollers, smartphones, tablets, and IoT devices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478DA-2E2C-A8E4-F15F-9147BDD99852}"/>
              </a:ext>
            </a:extLst>
          </p:cNvPr>
          <p:cNvSpPr txBox="1"/>
          <p:nvPr/>
        </p:nvSpPr>
        <p:spPr>
          <a:xfrm>
            <a:off x="497070" y="2260213"/>
            <a:ext cx="7790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Designed for efficient, low-power processing in embedded systems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D9D67E2-23B3-CBC0-7AE6-B93B6869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115" t="28424" r="9035" b="30821"/>
          <a:stretch/>
        </p:blipFill>
        <p:spPr>
          <a:xfrm>
            <a:off x="8501974" y="2451514"/>
            <a:ext cx="3221126" cy="10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90F2-DC3D-0700-BC67-4451C0C395C9}"/>
              </a:ext>
            </a:extLst>
          </p:cNvPr>
          <p:cNvSpPr txBox="1">
            <a:spLocks/>
          </p:cNvSpPr>
          <p:nvPr/>
        </p:nvSpPr>
        <p:spPr>
          <a:xfrm>
            <a:off x="106326" y="168314"/>
            <a:ext cx="427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Historical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FE1AA-9318-2C93-AD5B-1F033FB84F05}"/>
              </a:ext>
            </a:extLst>
          </p:cNvPr>
          <p:cNvSpPr txBox="1">
            <a:spLocks/>
          </p:cNvSpPr>
          <p:nvPr/>
        </p:nvSpPr>
        <p:spPr>
          <a:xfrm>
            <a:off x="265814" y="4010258"/>
            <a:ext cx="8335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pt-BR" b="1" dirty="0"/>
              <a:t>2000s</a:t>
            </a:r>
            <a:r>
              <a:rPr lang="pt-BR" dirty="0"/>
              <a:t>: ARM Cortex series introduced (Cortex-A, Cortex-M, Cortex-R)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C5FB-1441-6C0B-603D-6327A0FA9440}"/>
              </a:ext>
            </a:extLst>
          </p:cNvPr>
          <p:cNvSpPr txBox="1"/>
          <p:nvPr/>
        </p:nvSpPr>
        <p:spPr>
          <a:xfrm>
            <a:off x="265814" y="952251"/>
            <a:ext cx="8335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1983</a:t>
            </a:r>
            <a:r>
              <a:rPr lang="en-US" dirty="0"/>
              <a:t>: Acorn Computers develops ARM1 as a co-processor for BBC Micro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747D1-5740-B29B-2548-452407FCB6C5}"/>
              </a:ext>
            </a:extLst>
          </p:cNvPr>
          <p:cNvSpPr txBox="1"/>
          <p:nvPr/>
        </p:nvSpPr>
        <p:spPr>
          <a:xfrm>
            <a:off x="265813" y="2997929"/>
            <a:ext cx="8335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1998</a:t>
            </a:r>
            <a:r>
              <a:rPr lang="en-US" dirty="0"/>
              <a:t>: ARM7TDMI powers early mobile phones (e.g., Nokia 6110)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ABD1F-DD19-38BC-B1EB-59F4A7700AA2}"/>
              </a:ext>
            </a:extLst>
          </p:cNvPr>
          <p:cNvSpPr txBox="1"/>
          <p:nvPr/>
        </p:nvSpPr>
        <p:spPr>
          <a:xfrm>
            <a:off x="265814" y="1985600"/>
            <a:ext cx="8335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1990</a:t>
            </a:r>
            <a:r>
              <a:rPr lang="en-US" dirty="0"/>
              <a:t>: ARM Ltd. founded, focusing on IP licensing model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F97AE0-8BCC-AE8A-20BD-7C83FE49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1FE1AA-9318-2C93-AD5B-1F033FB84F05}"/>
              </a:ext>
            </a:extLst>
          </p:cNvPr>
          <p:cNvSpPr txBox="1">
            <a:spLocks/>
          </p:cNvSpPr>
          <p:nvPr/>
        </p:nvSpPr>
        <p:spPr>
          <a:xfrm>
            <a:off x="265813" y="5022587"/>
            <a:ext cx="8335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2020s</a:t>
            </a:r>
            <a:r>
              <a:rPr lang="en-US" dirty="0"/>
              <a:t>: Expansion into servers and AI with ARMv9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576" y="1055786"/>
            <a:ext cx="1680887" cy="1260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97" y="2369490"/>
            <a:ext cx="1523320" cy="1256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864" y="3824183"/>
            <a:ext cx="3989424" cy="24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7AA9-A8B1-41A2-1928-3C0CD3EB4420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5080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ARM Architecture Overview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F6BFAF-06B2-1C5D-7826-2775F9844751}"/>
              </a:ext>
            </a:extLst>
          </p:cNvPr>
          <p:cNvSpPr txBox="1">
            <a:spLocks/>
          </p:cNvSpPr>
          <p:nvPr/>
        </p:nvSpPr>
        <p:spPr>
          <a:xfrm>
            <a:off x="1273922" y="1038246"/>
            <a:ext cx="40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dirty="0"/>
              <a:t>RISC-Based </a:t>
            </a:r>
            <a:r>
              <a:rPr lang="en-US" sz="2400" dirty="0" smtClean="0"/>
              <a:t>Design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B19BF9-5A6E-2B52-00A1-DEDD4EDB9977}"/>
              </a:ext>
            </a:extLst>
          </p:cNvPr>
          <p:cNvSpPr txBox="1">
            <a:spLocks/>
          </p:cNvSpPr>
          <p:nvPr/>
        </p:nvSpPr>
        <p:spPr>
          <a:xfrm>
            <a:off x="6774703" y="922297"/>
            <a:ext cx="51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dirty="0"/>
              <a:t>Harvard </a:t>
            </a:r>
            <a:r>
              <a:rPr lang="en-US" sz="2400" dirty="0" smtClean="0"/>
              <a:t>Architecture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D3AB6-E6E4-7F8E-412F-20FA0A6600B0}"/>
              </a:ext>
            </a:extLst>
          </p:cNvPr>
          <p:cNvSpPr txBox="1"/>
          <p:nvPr/>
        </p:nvSpPr>
        <p:spPr>
          <a:xfrm>
            <a:off x="255183" y="1605915"/>
            <a:ext cx="589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Simplified instruction set for faster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31145-37CB-C893-ACD2-5D431D885F2D}"/>
              </a:ext>
            </a:extLst>
          </p:cNvPr>
          <p:cNvSpPr txBox="1"/>
          <p:nvPr/>
        </p:nvSpPr>
        <p:spPr>
          <a:xfrm>
            <a:off x="6570912" y="2339422"/>
            <a:ext cx="562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Separate memory buses for instructions and data</a:t>
            </a:r>
          </a:p>
        </p:txBody>
      </p:sp>
      <p:pic>
        <p:nvPicPr>
          <p:cNvPr id="2050" name="Picture 2" descr="Harvard vs Von Neumann Architecture | Embedded Wala">
            <a:extLst>
              <a:ext uri="{FF2B5EF4-FFF2-40B4-BE49-F238E27FC236}">
                <a16:creationId xmlns:a16="http://schemas.microsoft.com/office/drawing/2014/main" id="{0ED6F1AE-062D-0027-5CFC-80C4D055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6145" r="20466" b="53572"/>
          <a:stretch>
            <a:fillRect/>
          </a:stretch>
        </p:blipFill>
        <p:spPr bwMode="auto">
          <a:xfrm>
            <a:off x="3641848" y="4268012"/>
            <a:ext cx="5395559" cy="197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D95F6-31DC-AE71-34EE-0D2EAC958AD9}"/>
              </a:ext>
            </a:extLst>
          </p:cNvPr>
          <p:cNvSpPr txBox="1"/>
          <p:nvPr/>
        </p:nvSpPr>
        <p:spPr>
          <a:xfrm>
            <a:off x="255183" y="2515034"/>
            <a:ext cx="6315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Fixed 32-bit instruction size (ARM) or 16/32-bit (Thumb mode)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9EE6C-E0FD-B18F-47E7-C6A236997584}"/>
              </a:ext>
            </a:extLst>
          </p:cNvPr>
          <p:cNvSpPr txBox="1"/>
          <p:nvPr/>
        </p:nvSpPr>
        <p:spPr>
          <a:xfrm>
            <a:off x="255181" y="3469141"/>
            <a:ext cx="589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Single-cycle instruction execution in many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FC8B6-92DD-3128-9B15-FAC138FACC6D}"/>
              </a:ext>
            </a:extLst>
          </p:cNvPr>
          <p:cNvSpPr txBox="1"/>
          <p:nvPr/>
        </p:nvSpPr>
        <p:spPr>
          <a:xfrm>
            <a:off x="6570912" y="3247545"/>
            <a:ext cx="562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Enables simultaneous access, reducing bottlenecks</a:t>
            </a:r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E39F6-01F1-C2A5-E4D8-10AF742143FC}"/>
              </a:ext>
            </a:extLst>
          </p:cNvPr>
          <p:cNvSpPr txBox="1"/>
          <p:nvPr/>
        </p:nvSpPr>
        <p:spPr>
          <a:xfrm>
            <a:off x="6570912" y="1421103"/>
            <a:ext cx="5121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Known as RISC (Reduced Instruction Set Computer)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E5567D9-9B7A-71C7-16AA-1AC4E698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7AA9-A8B1-41A2-1928-3C0CD3EB4420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5080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ARM Architecture Overview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F6BFAF-06B2-1C5D-7826-2775F9844751}"/>
              </a:ext>
            </a:extLst>
          </p:cNvPr>
          <p:cNvSpPr txBox="1">
            <a:spLocks/>
          </p:cNvSpPr>
          <p:nvPr/>
        </p:nvSpPr>
        <p:spPr>
          <a:xfrm>
            <a:off x="1273920" y="1314017"/>
            <a:ext cx="40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dirty="0"/>
              <a:t>Thumb Instruction </a:t>
            </a:r>
            <a:r>
              <a:rPr lang="en-US" sz="2400" dirty="0" smtClean="0"/>
              <a:t>Set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B19BF9-5A6E-2B52-00A1-DEDD4EDB9977}"/>
              </a:ext>
            </a:extLst>
          </p:cNvPr>
          <p:cNvSpPr txBox="1">
            <a:spLocks/>
          </p:cNvSpPr>
          <p:nvPr/>
        </p:nvSpPr>
        <p:spPr>
          <a:xfrm>
            <a:off x="6774701" y="1198068"/>
            <a:ext cx="51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dirty="0"/>
              <a:t>ARMv7 and </a:t>
            </a:r>
            <a:r>
              <a:rPr lang="en-US" sz="2400" dirty="0" smtClean="0"/>
              <a:t>ARMv8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D3AB6-E6E4-7F8E-412F-20FA0A6600B0}"/>
              </a:ext>
            </a:extLst>
          </p:cNvPr>
          <p:cNvSpPr txBox="1"/>
          <p:nvPr/>
        </p:nvSpPr>
        <p:spPr>
          <a:xfrm>
            <a:off x="255181" y="1881686"/>
            <a:ext cx="589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Compressed 16-bit instructions for higher code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31145-37CB-C893-ACD2-5D431D885F2D}"/>
              </a:ext>
            </a:extLst>
          </p:cNvPr>
          <p:cNvSpPr txBox="1"/>
          <p:nvPr/>
        </p:nvSpPr>
        <p:spPr>
          <a:xfrm>
            <a:off x="6570912" y="3005492"/>
            <a:ext cx="5543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ARMv8: 64-bit support, enhanced security (e.g., </a:t>
            </a:r>
            <a:r>
              <a:rPr lang="en-US" dirty="0" err="1"/>
              <a:t>TrustZone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D95F6-31DC-AE71-34EE-0D2EAC958AD9}"/>
              </a:ext>
            </a:extLst>
          </p:cNvPr>
          <p:cNvSpPr txBox="1"/>
          <p:nvPr/>
        </p:nvSpPr>
        <p:spPr>
          <a:xfrm>
            <a:off x="255181" y="2790805"/>
            <a:ext cx="6315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Balances performance and memory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E39F6-01F1-C2A5-E4D8-10AF742143FC}"/>
              </a:ext>
            </a:extLst>
          </p:cNvPr>
          <p:cNvSpPr txBox="1"/>
          <p:nvPr/>
        </p:nvSpPr>
        <p:spPr>
          <a:xfrm>
            <a:off x="6570910" y="1696874"/>
            <a:ext cx="5346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ARMv7: Cortex-M (microcontrollers), Cortex-A (application processors)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E5567D9-9B7A-71C7-16AA-1AC4E698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8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14F550-94DC-691E-C08A-62F80D0F4989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4061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/>
              <a:t>Architecture </a:t>
            </a:r>
            <a:r>
              <a:rPr lang="en-US" dirty="0"/>
              <a:t>o</a:t>
            </a:r>
            <a:r>
              <a:rPr lang="en-US" noProof="0" dirty="0" err="1"/>
              <a:t>verview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7481-8E44-7FB2-0FC3-F2CF28A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66" y="954461"/>
            <a:ext cx="4689434" cy="46952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14F550-94DC-691E-C08A-62F80D0F4989}"/>
              </a:ext>
            </a:extLst>
          </p:cNvPr>
          <p:cNvSpPr txBox="1">
            <a:spLocks/>
          </p:cNvSpPr>
          <p:nvPr/>
        </p:nvSpPr>
        <p:spPr>
          <a:xfrm>
            <a:off x="9035415" y="5649706"/>
            <a:ext cx="2049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 smtClean="0"/>
              <a:t>ARM V1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" y="1144670"/>
            <a:ext cx="7124700" cy="4314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5999" y="5568202"/>
            <a:ext cx="314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ARM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1737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D4C5-81EF-72C4-2348-9FAD02D930DD}"/>
              </a:ext>
            </a:extLst>
          </p:cNvPr>
          <p:cNvSpPr txBox="1">
            <a:spLocks/>
          </p:cNvSpPr>
          <p:nvPr/>
        </p:nvSpPr>
        <p:spPr>
          <a:xfrm>
            <a:off x="163902" y="217128"/>
            <a:ext cx="552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Key Features and Capabilities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25038-DD32-8C5B-C7F5-E9FBF9CB97D1}"/>
              </a:ext>
            </a:extLst>
          </p:cNvPr>
          <p:cNvSpPr txBox="1"/>
          <p:nvPr/>
        </p:nvSpPr>
        <p:spPr>
          <a:xfrm>
            <a:off x="656559" y="1222776"/>
            <a:ext cx="6853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Low-Power Modes</a:t>
            </a:r>
            <a:r>
              <a:rPr lang="en-US" dirty="0"/>
              <a:t>: Deep sleep, standby, and dynamic power 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D0D80-C637-6AF4-E643-4E43337A69BE}"/>
              </a:ext>
            </a:extLst>
          </p:cNvPr>
          <p:cNvSpPr txBox="1"/>
          <p:nvPr/>
        </p:nvSpPr>
        <p:spPr>
          <a:xfrm>
            <a:off x="656559" y="2233063"/>
            <a:ext cx="6097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Scalability</a:t>
            </a:r>
            <a:r>
              <a:rPr lang="en-US" dirty="0"/>
              <a:t>: From 8-bit-like Cortex-M0 to 64-bit Cortex-A processors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EEB2D-8572-B87F-4146-271C60781112}"/>
              </a:ext>
            </a:extLst>
          </p:cNvPr>
          <p:cNvSpPr txBox="1"/>
          <p:nvPr/>
        </p:nvSpPr>
        <p:spPr>
          <a:xfrm>
            <a:off x="656559" y="3243350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Peripherals</a:t>
            </a:r>
            <a:r>
              <a:rPr lang="en-US" dirty="0" smtClean="0"/>
              <a:t>: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E8E9FC-BC79-3B84-6A5B-B24AC596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EEB2D-8572-B87F-4146-271C60781112}"/>
              </a:ext>
            </a:extLst>
          </p:cNvPr>
          <p:cNvSpPr txBox="1"/>
          <p:nvPr/>
        </p:nvSpPr>
        <p:spPr>
          <a:xfrm>
            <a:off x="1240219" y="3766570"/>
            <a:ext cx="753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Digital and analog I/O, timers, PWM, watchdogs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EEB2D-8572-B87F-4146-271C60781112}"/>
              </a:ext>
            </a:extLst>
          </p:cNvPr>
          <p:cNvSpPr txBox="1"/>
          <p:nvPr/>
        </p:nvSpPr>
        <p:spPr>
          <a:xfrm>
            <a:off x="1240219" y="4612063"/>
            <a:ext cx="753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Communication interfaces: UART, I2C, SPI, CAN, USB, Ethernet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EEB2D-8572-B87F-4146-271C60781112}"/>
              </a:ext>
            </a:extLst>
          </p:cNvPr>
          <p:cNvSpPr txBox="1"/>
          <p:nvPr/>
        </p:nvSpPr>
        <p:spPr>
          <a:xfrm>
            <a:off x="1240219" y="5566170"/>
            <a:ext cx="753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Built-in ADC, DAC for sensor integration</a:t>
            </a:r>
          </a:p>
        </p:txBody>
      </p:sp>
    </p:spTree>
    <p:extLst>
      <p:ext uri="{BB962C8B-B14F-4D97-AF65-F5344CB8AC3E}">
        <p14:creationId xmlns:p14="http://schemas.microsoft.com/office/powerpoint/2010/main" val="381114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D4C5-81EF-72C4-2348-9FAD02D930DD}"/>
              </a:ext>
            </a:extLst>
          </p:cNvPr>
          <p:cNvSpPr txBox="1">
            <a:spLocks/>
          </p:cNvSpPr>
          <p:nvPr/>
        </p:nvSpPr>
        <p:spPr>
          <a:xfrm>
            <a:off x="163902" y="217128"/>
            <a:ext cx="552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Key Features and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D128-0715-E4EF-45CD-1EBCE8FDCF35}"/>
              </a:ext>
            </a:extLst>
          </p:cNvPr>
          <p:cNvSpPr txBox="1">
            <a:spLocks/>
          </p:cNvSpPr>
          <p:nvPr/>
        </p:nvSpPr>
        <p:spPr>
          <a:xfrm>
            <a:off x="656560" y="2861272"/>
            <a:ext cx="6853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Floating-Point Unit (FPU)</a:t>
            </a:r>
            <a:r>
              <a:rPr lang="en-US" dirty="0"/>
              <a:t>: Optional in Cortex-M4/M7 for signal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D696B-265D-99E5-C03F-B8BD31A76259}"/>
              </a:ext>
            </a:extLst>
          </p:cNvPr>
          <p:cNvSpPr txBox="1"/>
          <p:nvPr/>
        </p:nvSpPr>
        <p:spPr>
          <a:xfrm>
            <a:off x="656560" y="1487190"/>
            <a:ext cx="7339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Security Features</a:t>
            </a:r>
            <a:r>
              <a:rPr lang="en-US" dirty="0"/>
              <a:t>: </a:t>
            </a:r>
            <a:r>
              <a:rPr lang="en-US" dirty="0" err="1"/>
              <a:t>TrustZone</a:t>
            </a:r>
            <a:r>
              <a:rPr lang="en-US" dirty="0"/>
              <a:t>, cryptographic extensions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E8E9FC-BC79-3B84-6A5B-B24AC596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5ED128-0715-E4EF-45CD-1EBCE8FDCF35}"/>
              </a:ext>
            </a:extLst>
          </p:cNvPr>
          <p:cNvSpPr txBox="1">
            <a:spLocks/>
          </p:cNvSpPr>
          <p:nvPr/>
        </p:nvSpPr>
        <p:spPr>
          <a:xfrm>
            <a:off x="656560" y="4235354"/>
            <a:ext cx="6853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b="1" dirty="0"/>
              <a:t>Interrupt Handling</a:t>
            </a:r>
            <a:r>
              <a:rPr lang="en-US" dirty="0"/>
              <a:t>: Nested Vectored Interrupt Controller (NVIC)</a:t>
            </a:r>
          </a:p>
        </p:txBody>
      </p:sp>
    </p:spTree>
    <p:extLst>
      <p:ext uri="{BB962C8B-B14F-4D97-AF65-F5344CB8AC3E}">
        <p14:creationId xmlns:p14="http://schemas.microsoft.com/office/powerpoint/2010/main" val="221567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EC0C-CBB0-CA28-0B4B-DF55952BF990}"/>
              </a:ext>
            </a:extLst>
          </p:cNvPr>
          <p:cNvSpPr txBox="1">
            <a:spLocks/>
          </p:cNvSpPr>
          <p:nvPr/>
        </p:nvSpPr>
        <p:spPr>
          <a:xfrm>
            <a:off x="329609" y="285271"/>
            <a:ext cx="638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Applications of ARM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0A53-E760-F712-3387-5D864A22DB52}"/>
              </a:ext>
            </a:extLst>
          </p:cNvPr>
          <p:cNvSpPr txBox="1">
            <a:spLocks/>
          </p:cNvSpPr>
          <p:nvPr/>
        </p:nvSpPr>
        <p:spPr>
          <a:xfrm>
            <a:off x="542260" y="4921365"/>
            <a:ext cx="529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Medical Devices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D6BE4-D9D6-D90F-FC52-BE8FF47C10C3}"/>
              </a:ext>
            </a:extLst>
          </p:cNvPr>
          <p:cNvSpPr txBox="1"/>
          <p:nvPr/>
        </p:nvSpPr>
        <p:spPr>
          <a:xfrm>
            <a:off x="542259" y="1359977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Consumer Electronics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779A4-C3B2-4DFC-53C9-A59F4549AD50}"/>
              </a:ext>
            </a:extLst>
          </p:cNvPr>
          <p:cNvSpPr txBox="1"/>
          <p:nvPr/>
        </p:nvSpPr>
        <p:spPr>
          <a:xfrm>
            <a:off x="542260" y="2250324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IoT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7E5F4-7891-9833-7502-B6779715AA86}"/>
              </a:ext>
            </a:extLst>
          </p:cNvPr>
          <p:cNvSpPr txBox="1"/>
          <p:nvPr/>
        </p:nvSpPr>
        <p:spPr>
          <a:xfrm>
            <a:off x="542260" y="3140671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Automotive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3D71B-8344-3290-1DD1-BB8B194D9567}"/>
              </a:ext>
            </a:extLst>
          </p:cNvPr>
          <p:cNvSpPr txBox="1"/>
          <p:nvPr/>
        </p:nvSpPr>
        <p:spPr>
          <a:xfrm>
            <a:off x="542260" y="4031018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Industrial Automation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955A96-BE59-D6B1-C0AF-61123F7A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25" y="900390"/>
            <a:ext cx="4948132" cy="49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443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221</TotalTime>
  <Words>394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KHAFIF</dc:creator>
  <cp:lastModifiedBy>mohamed</cp:lastModifiedBy>
  <cp:revision>13</cp:revision>
  <dcterms:created xsi:type="dcterms:W3CDTF">2025-06-10T10:13:15Z</dcterms:created>
  <dcterms:modified xsi:type="dcterms:W3CDTF">2025-06-16T14:08:42Z</dcterms:modified>
</cp:coreProperties>
</file>